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F96D-3098-4E0D-BAAF-3C155EEC7848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24,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Introduction of Officers 		     - Clay</a:t>
            </a:r>
          </a:p>
          <a:p>
            <a:pPr lvl="1"/>
            <a:r>
              <a:rPr lang="en-US" dirty="0" smtClean="0"/>
              <a:t>Treasurer’s Report                               - Mike</a:t>
            </a:r>
          </a:p>
          <a:p>
            <a:pPr lvl="1"/>
            <a:r>
              <a:rPr lang="en-US" dirty="0" smtClean="0"/>
              <a:t>2011 Budget – Income &amp; Expenses  - Clay</a:t>
            </a:r>
          </a:p>
          <a:p>
            <a:pPr lvl="1"/>
            <a:r>
              <a:rPr lang="en-US" dirty="0" smtClean="0"/>
              <a:t>2010  Dues Catch-up		    -  Clay</a:t>
            </a:r>
          </a:p>
          <a:p>
            <a:pPr lvl="1"/>
            <a:r>
              <a:rPr lang="en-US" dirty="0" smtClean="0"/>
              <a:t>Street Repairs			    -  Mike</a:t>
            </a:r>
          </a:p>
          <a:p>
            <a:pPr lvl="1"/>
            <a:r>
              <a:rPr lang="en-US" dirty="0" smtClean="0"/>
              <a:t>Community Website		    -  Mike</a:t>
            </a:r>
          </a:p>
          <a:p>
            <a:pPr lvl="1"/>
            <a:r>
              <a:rPr lang="en-US" dirty="0" smtClean="0"/>
              <a:t>Open Discussion 			    -  All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Elected Board:</a:t>
            </a:r>
          </a:p>
          <a:p>
            <a:pPr lvl="1"/>
            <a:r>
              <a:rPr lang="en-US" dirty="0" smtClean="0"/>
              <a:t>Clayton </a:t>
            </a:r>
            <a:r>
              <a:rPr lang="en-US" dirty="0" err="1" smtClean="0"/>
              <a:t>Leroue</a:t>
            </a:r>
            <a:r>
              <a:rPr lang="en-US" dirty="0" smtClean="0"/>
              <a:t>  - 7285		President</a:t>
            </a:r>
          </a:p>
          <a:p>
            <a:pPr lvl="1"/>
            <a:r>
              <a:rPr lang="en-US" dirty="0" smtClean="0"/>
              <a:t>Bryan Ralph	     -7284		Vice President</a:t>
            </a:r>
          </a:p>
          <a:p>
            <a:pPr lvl="1"/>
            <a:r>
              <a:rPr lang="en-US" dirty="0" smtClean="0"/>
              <a:t>Mike </a:t>
            </a:r>
            <a:r>
              <a:rPr lang="en-US" dirty="0" err="1" smtClean="0"/>
              <a:t>Lavery</a:t>
            </a:r>
            <a:r>
              <a:rPr lang="en-US" dirty="0" smtClean="0"/>
              <a:t>	    - 7261		Treasurer</a:t>
            </a:r>
          </a:p>
          <a:p>
            <a:pPr lvl="1"/>
            <a:r>
              <a:rPr lang="en-US" dirty="0" smtClean="0"/>
              <a:t>Craig Bond	    - 7182		Secretary</a:t>
            </a:r>
          </a:p>
          <a:p>
            <a:pPr lvl="1"/>
            <a:r>
              <a:rPr lang="en-US" dirty="0" smtClean="0"/>
              <a:t>Darryl Adams     - 7300		At Large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Westmister</a:t>
            </a:r>
            <a:r>
              <a:rPr lang="en-US" b="1" dirty="0" smtClean="0"/>
              <a:t>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Treasurer’s Report</a:t>
            </a:r>
          </a:p>
          <a:p>
            <a:pPr lvl="1"/>
            <a:r>
              <a:rPr lang="en-US" dirty="0" smtClean="0"/>
              <a:t>Current Bank Account Balance	$1,440.10</a:t>
            </a:r>
          </a:p>
          <a:p>
            <a:pPr lvl="2"/>
            <a:r>
              <a:rPr lang="en-US" dirty="0" smtClean="0"/>
              <a:t>Reconciled Through  05/21/11</a:t>
            </a:r>
          </a:p>
          <a:p>
            <a:pPr lvl="1"/>
            <a:r>
              <a:rPr lang="en-US" dirty="0" smtClean="0"/>
              <a:t>2011 Expenditures</a:t>
            </a:r>
          </a:p>
          <a:p>
            <a:pPr lvl="3"/>
            <a:r>
              <a:rPr lang="en-US" dirty="0" smtClean="0"/>
              <a:t>Liability Insurance ($1 mil coverage)                 $207.00</a:t>
            </a:r>
          </a:p>
          <a:p>
            <a:pPr lvl="3"/>
            <a:r>
              <a:rPr lang="en-US" dirty="0" smtClean="0"/>
              <a:t>State of </a:t>
            </a:r>
            <a:r>
              <a:rPr lang="en-US" dirty="0" err="1" smtClean="0"/>
              <a:t>Mich</a:t>
            </a:r>
            <a:r>
              <a:rPr lang="en-US" dirty="0" smtClean="0"/>
              <a:t> – Agent change fee                             5.00</a:t>
            </a:r>
          </a:p>
          <a:p>
            <a:pPr lvl="3"/>
            <a:r>
              <a:rPr lang="en-US" dirty="0" smtClean="0"/>
              <a:t>Supplies – Checks $81.04 Office $44.00            </a:t>
            </a:r>
            <a:r>
              <a:rPr lang="en-US" dirty="0" smtClean="0"/>
              <a:t>  125.04</a:t>
            </a:r>
          </a:p>
          <a:p>
            <a:pPr lvl="3"/>
            <a:r>
              <a:rPr lang="en-US" dirty="0" smtClean="0"/>
              <a:t>Allied Road Repair			            </a:t>
            </a:r>
            <a:r>
              <a:rPr lang="en-US" u="sng" dirty="0" smtClean="0"/>
              <a:t> 750.00</a:t>
            </a:r>
            <a:r>
              <a:rPr lang="en-US" dirty="0" smtClean="0"/>
              <a:t>		  Total 2011 Expenditures</a:t>
            </a:r>
            <a:r>
              <a:rPr lang="en-US" dirty="0" smtClean="0"/>
              <a:t>     </a:t>
            </a:r>
            <a:r>
              <a:rPr lang="en-US" dirty="0" smtClean="0"/>
              <a:t>	</a:t>
            </a:r>
            <a:r>
              <a:rPr lang="en-US" dirty="0" smtClean="0"/>
              <a:t>	       $1,087.04	</a:t>
            </a:r>
            <a:endParaRPr lang="en-US" dirty="0" smtClean="0"/>
          </a:p>
          <a:p>
            <a:pPr>
              <a:buNone/>
            </a:pPr>
            <a:r>
              <a:rPr lang="en-US" sz="2100" dirty="0" smtClean="0"/>
              <a:t>	-  </a:t>
            </a:r>
            <a:r>
              <a:rPr lang="en-US" dirty="0" smtClean="0"/>
              <a:t>Transactions reviewed 2009 -2010</a:t>
            </a:r>
          </a:p>
          <a:p>
            <a:pPr lvl="2"/>
            <a:r>
              <a:rPr lang="en-US" dirty="0" smtClean="0"/>
              <a:t>No Concerns of issues at this time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 Expense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u="sng" dirty="0" smtClean="0"/>
              <a:t>Item </a:t>
            </a:r>
            <a:r>
              <a:rPr lang="en-US" sz="2800" b="1" dirty="0" smtClean="0"/>
              <a:t>                 </a:t>
            </a:r>
            <a:r>
              <a:rPr lang="en-US" sz="2800" b="1" u="sng" dirty="0" smtClean="0"/>
              <a:t>2009  </a:t>
            </a:r>
            <a:r>
              <a:rPr lang="en-US" sz="2800" b="1" dirty="0" smtClean="0"/>
              <a:t>            </a:t>
            </a:r>
            <a:r>
              <a:rPr lang="en-US" sz="2800" b="1" u="sng" dirty="0" smtClean="0"/>
              <a:t>2010 </a:t>
            </a:r>
            <a:r>
              <a:rPr lang="en-US" sz="2800" b="1" dirty="0" smtClean="0"/>
              <a:t>             </a:t>
            </a:r>
            <a:r>
              <a:rPr lang="en-US" sz="2800" b="1" u="sng" dirty="0" smtClean="0"/>
              <a:t>Prop 2011</a:t>
            </a:r>
          </a:p>
          <a:p>
            <a:pPr>
              <a:buNone/>
            </a:pPr>
            <a:r>
              <a:rPr lang="en-US" sz="2800" dirty="0" smtClean="0"/>
              <a:t>  Grounds 	     $1,825	   $   250	     $ 1,500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Legal                    1,212             1,396                 1,400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Insurance               177                201                     201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License	            20                  20                       20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Street Repair	 -                    -    	           750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u="sng" dirty="0" smtClean="0"/>
              <a:t>Office     		 -		-                      100    </a:t>
            </a:r>
          </a:p>
          <a:p>
            <a:pPr>
              <a:buNone/>
            </a:pPr>
            <a:r>
              <a:rPr lang="en-US" sz="2800" b="1" dirty="0" smtClean="0"/>
              <a:t>   </a:t>
            </a:r>
            <a:r>
              <a:rPr lang="en-US" sz="2800" b="1" u="sng" dirty="0" smtClean="0"/>
              <a:t>Total Exp	     $3,234	   $1,867	       $3,971  </a:t>
            </a:r>
          </a:p>
          <a:p>
            <a:pPr>
              <a:buNone/>
            </a:pPr>
            <a:r>
              <a:rPr lang="en-US" sz="2800" b="1" dirty="0"/>
              <a:t>  </a:t>
            </a:r>
            <a:r>
              <a:rPr lang="en-US" sz="2800" b="1" dirty="0" smtClean="0"/>
              <a:t> </a:t>
            </a:r>
            <a:r>
              <a:rPr lang="en-US" sz="2800" dirty="0" smtClean="0"/>
              <a:t>Reserve 	          788             1,494                     390 </a:t>
            </a:r>
          </a:p>
          <a:p>
            <a:pPr>
              <a:buNone/>
            </a:pPr>
            <a:r>
              <a:rPr lang="en-US" sz="2800" b="1" dirty="0"/>
              <a:t> </a:t>
            </a:r>
            <a:r>
              <a:rPr lang="en-US" sz="2800" b="1" u="sng" dirty="0" smtClean="0"/>
              <a:t>Grand Total        $4,022	   $3,361	       $4,361</a:t>
            </a:r>
            <a:endParaRPr lang="en-US" sz="2800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Assoc. Revenues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 </a:t>
            </a:r>
            <a:r>
              <a:rPr lang="en-US" b="1" u="sng" dirty="0" smtClean="0"/>
              <a:t>Item	</a:t>
            </a:r>
            <a:r>
              <a:rPr lang="en-US" b="1" dirty="0" smtClean="0"/>
              <a:t>	    </a:t>
            </a:r>
            <a:r>
              <a:rPr lang="en-US" b="1" u="sng" dirty="0" smtClean="0"/>
              <a:t> 2009</a:t>
            </a:r>
            <a:r>
              <a:rPr lang="en-US" b="1" dirty="0" smtClean="0"/>
              <a:t>	     </a:t>
            </a:r>
            <a:r>
              <a:rPr lang="en-US" b="1" u="sng" dirty="0" smtClean="0"/>
              <a:t>2010</a:t>
            </a:r>
            <a:r>
              <a:rPr lang="en-US" b="1" dirty="0" smtClean="0"/>
              <a:t>	  </a:t>
            </a:r>
            <a:r>
              <a:rPr lang="en-US" b="1" u="sng" dirty="0" smtClean="0"/>
              <a:t>Prop 2011</a:t>
            </a:r>
            <a:endParaRPr lang="en-US" b="1" u="sng" dirty="0"/>
          </a:p>
          <a:p>
            <a:pPr>
              <a:buNone/>
            </a:pPr>
            <a:r>
              <a:rPr lang="en-US" dirty="0" smtClean="0"/>
              <a:t>  Dues 	   $   180	    $  200	       $  200</a:t>
            </a:r>
          </a:p>
          <a:p>
            <a:pPr>
              <a:buNone/>
            </a:pPr>
            <a:r>
              <a:rPr lang="en-US" u="sng" dirty="0"/>
              <a:t> </a:t>
            </a:r>
            <a:r>
              <a:rPr lang="en-US" u="sng" dirty="0" smtClean="0"/>
              <a:t> Projected      4,860	     5,400	        4,400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u="sng" dirty="0" smtClean="0"/>
              <a:t>Actual	  $ 3,245	   $1,940	     -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Bgt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Shtg</a:t>
            </a:r>
            <a:r>
              <a:rPr lang="en-US" dirty="0" smtClean="0">
                <a:solidFill>
                  <a:srgbClr val="FF0000"/>
                </a:solidFill>
              </a:rPr>
              <a:t>.      1,615          3,460	               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Rev/Exp         $777        $1,421               </a:t>
            </a:r>
            <a:r>
              <a:rPr lang="en-US" b="1" u="sng" dirty="0" smtClean="0"/>
              <a:t>$39 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Total Short           </a:t>
            </a:r>
            <a:r>
              <a:rPr lang="en-US" b="1" u="sng" dirty="0" smtClean="0">
                <a:solidFill>
                  <a:srgbClr val="FF0000"/>
                </a:solidFill>
              </a:rPr>
              <a:t>$2,198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 smtClean="0"/>
              <a:t>Proposed Association Dues Schedule 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</a:t>
            </a:r>
            <a:r>
              <a:rPr lang="en-US" sz="3600" b="1" dirty="0" smtClean="0"/>
              <a:t>2011 </a:t>
            </a:r>
            <a:r>
              <a:rPr lang="en-US" sz="3600" dirty="0" smtClean="0"/>
              <a:t>- $200   Payable by  8/31/11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 smtClean="0"/>
              <a:t>	 </a:t>
            </a:r>
            <a:r>
              <a:rPr lang="en-US" sz="3600" b="1" dirty="0" smtClean="0"/>
              <a:t>2010</a:t>
            </a:r>
            <a:r>
              <a:rPr lang="en-US" sz="3600" dirty="0" smtClean="0"/>
              <a:t> - Catch-up  Payable by 8/31/11*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Items: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Street Repairs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Community Website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2011 Snow Plowing Program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Open Discussion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82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Westminster Park Association</vt:lpstr>
      <vt:lpstr>Westminster Park Association</vt:lpstr>
      <vt:lpstr>Westminster Park Association</vt:lpstr>
      <vt:lpstr>Westmister Park Association</vt:lpstr>
      <vt:lpstr>WP Assoc Expense History</vt:lpstr>
      <vt:lpstr>WP Assoc. Revenues</vt:lpstr>
      <vt:lpstr>WP Association</vt:lpstr>
      <vt:lpstr>WP Association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Park Association</dc:title>
  <dc:creator>Clay</dc:creator>
  <cp:lastModifiedBy>Clay</cp:lastModifiedBy>
  <cp:revision>19</cp:revision>
  <dcterms:created xsi:type="dcterms:W3CDTF">2011-05-19T00:50:46Z</dcterms:created>
  <dcterms:modified xsi:type="dcterms:W3CDTF">2011-05-24T02:00:07Z</dcterms:modified>
</cp:coreProperties>
</file>